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70" r:id="rId4"/>
    <p:sldId id="274" r:id="rId5"/>
    <p:sldId id="265" r:id="rId6"/>
    <p:sldId id="257" r:id="rId7"/>
    <p:sldId id="276" r:id="rId8"/>
    <p:sldId id="261" r:id="rId9"/>
    <p:sldId id="311" r:id="rId10"/>
    <p:sldId id="313" r:id="rId11"/>
    <p:sldId id="315" r:id="rId12"/>
    <p:sldId id="316" r:id="rId13"/>
    <p:sldId id="317" r:id="rId14"/>
    <p:sldId id="318" r:id="rId15"/>
    <p:sldId id="319" r:id="rId16"/>
    <p:sldId id="262" r:id="rId17"/>
    <p:sldId id="283" r:id="rId18"/>
    <p:sldId id="275" r:id="rId19"/>
    <p:sldId id="26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595959"/>
    <a:srgbClr val="97D3C0"/>
    <a:srgbClr val="BBE3D8"/>
    <a:srgbClr val="6992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730" y="-86"/>
      </p:cViewPr>
      <p:guideLst>
        <p:guide orient="horz" pos="2167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F6B8-0542-437D-9E94-A7304D5A27E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C5847-1631-4E96-A763-60B8197035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170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2851-2024-43A1-A923-8685018BBD6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2FE9-B9D1-4212-84D2-AA7B3C71A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72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98" y="1270"/>
            <a:ext cx="114680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3" y="5600835"/>
            <a:ext cx="1773098" cy="1257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4" y="-9053"/>
            <a:ext cx="1810297" cy="13042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1844">
            <a:off x="3812493" y="1271248"/>
            <a:ext cx="4539345" cy="44186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1844">
            <a:off x="3460734" y="907706"/>
            <a:ext cx="5440200" cy="52092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4945" y="2596867"/>
            <a:ext cx="42621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1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进入青春期</a:t>
            </a:r>
          </a:p>
          <a:p>
            <a:pPr algn="ctr"/>
            <a:r>
              <a:rPr lang="zh-CN" altLang="en-US" sz="51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该怎么办？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449705" y="1607820"/>
            <a:ext cx="983107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210000"/>
              </a:lnSpc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生理发育还意味着一些难以言表的性发育（例如女孩的乳房发育和男孩的遗精），因为信息不对称、中国式教育的忌讳，使得孩子在心理上变得敏感多思，这个阶段会有很多</a:t>
            </a:r>
            <a:r>
              <a:rPr sz="24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不愿意告诉父母的“小秘密”</a:t>
            </a:r>
            <a:r>
              <a:rPr 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sz="2400" b="1" dirty="0" smtClean="0">
              <a:solidFill>
                <a:srgbClr val="595959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210000"/>
              </a:lnSpc>
              <a:spcBef>
                <a:spcPct val="20000"/>
              </a:spcBef>
            </a:pP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还有，部分孩子在十几岁时候发育的速度非常快，他们真会经历一些“成长之痛”——他们的身体真的会疼，这些疼痛也会让他们变得情绪化。</a:t>
            </a:r>
          </a:p>
        </p:txBody>
      </p:sp>
      <p:sp>
        <p:nvSpPr>
          <p:cNvPr id="3" name="矩形 2"/>
          <p:cNvSpPr/>
          <p:nvPr/>
        </p:nvSpPr>
        <p:spPr>
          <a:xfrm rot="16200000">
            <a:off x="1847215" y="441325"/>
            <a:ext cx="746760" cy="899160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2506345" y="671830"/>
            <a:ext cx="469900" cy="4375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1"/>
          <p:cNvSpPr txBox="1"/>
          <p:nvPr/>
        </p:nvSpPr>
        <p:spPr>
          <a:xfrm>
            <a:off x="1826260" y="517525"/>
            <a:ext cx="69659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22575" y="516890"/>
            <a:ext cx="3215640" cy="746760"/>
            <a:chOff x="4445" y="814"/>
            <a:chExt cx="5064" cy="1176"/>
          </a:xfrm>
        </p:grpSpPr>
        <p:sp>
          <p:nvSpPr>
            <p:cNvPr id="2" name="矩形 4"/>
            <p:cNvSpPr/>
            <p:nvPr/>
          </p:nvSpPr>
          <p:spPr>
            <a:xfrm rot="16200000">
              <a:off x="5258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4"/>
            <p:cNvSpPr/>
            <p:nvPr/>
          </p:nvSpPr>
          <p:spPr>
            <a:xfrm rot="16200000">
              <a:off x="7520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78480" y="640715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生理原因和心理变化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449705" y="1607820"/>
            <a:ext cx="9831070" cy="310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210000"/>
              </a:lnSpc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当我们了解了青春期孩子的生理和心理特征以后，爸爸妈妈们应该能够理解孩子的一部分行为了，虽然大脑发育不成熟并不是做出做出错误行为的借口，但是爸爸妈妈们确实应该对这个阶段的孩子</a:t>
            </a:r>
            <a:r>
              <a:rPr sz="24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给予更多的理解、宽容和耐心</a:t>
            </a: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 rot="16200000">
            <a:off x="1847215" y="441325"/>
            <a:ext cx="746760" cy="899160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2506345" y="671830"/>
            <a:ext cx="469900" cy="4375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1"/>
          <p:cNvSpPr txBox="1"/>
          <p:nvPr/>
        </p:nvSpPr>
        <p:spPr>
          <a:xfrm>
            <a:off x="1826260" y="517525"/>
            <a:ext cx="69659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22575" y="516890"/>
            <a:ext cx="3215640" cy="746760"/>
            <a:chOff x="4445" y="814"/>
            <a:chExt cx="5064" cy="1176"/>
          </a:xfrm>
        </p:grpSpPr>
        <p:sp>
          <p:nvSpPr>
            <p:cNvPr id="2" name="矩形 4"/>
            <p:cNvSpPr/>
            <p:nvPr/>
          </p:nvSpPr>
          <p:spPr>
            <a:xfrm rot="16200000">
              <a:off x="5258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4"/>
            <p:cNvSpPr/>
            <p:nvPr/>
          </p:nvSpPr>
          <p:spPr>
            <a:xfrm rot="16200000">
              <a:off x="7520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78480" y="640715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心理特征与外在表现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200785" y="1461135"/>
            <a:ext cx="10091420" cy="47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这个时期是孩子尝试个性化的过程，每个孩子的表现都不同，但由于生物学的一致性，大体都会有几个典型的心理特征：</a:t>
            </a:r>
          </a:p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极其</a:t>
            </a:r>
            <a:r>
              <a:rPr sz="22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注重隐私</a:t>
            </a: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，不允许不经同意就进入他们的房间，或翻看他们的日记本；</a:t>
            </a:r>
          </a:p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2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自尊心很强</a:t>
            </a: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，不能接受家长的说教、批评或指责；</a:t>
            </a:r>
          </a:p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追求</a:t>
            </a:r>
            <a:r>
              <a:rPr sz="22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群体的认同感</a:t>
            </a: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，与同龄人的关系优于家庭，或是不能忍受别人指责自己的偶像；</a:t>
            </a:r>
          </a:p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2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自信且易冲动</a:t>
            </a: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，觉得自己无所不知，有能力做很多事情（相应的，一旦失败会严重受挫）；</a:t>
            </a:r>
          </a:p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2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试图独立于家庭存在</a:t>
            </a:r>
            <a:r>
              <a:rPr sz="22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，这个时期如果被评价“听话”、“依赖家庭”会觉得有羞耻感。</a:t>
            </a:r>
          </a:p>
        </p:txBody>
      </p:sp>
      <p:sp>
        <p:nvSpPr>
          <p:cNvPr id="3" name="矩形 2"/>
          <p:cNvSpPr/>
          <p:nvPr/>
        </p:nvSpPr>
        <p:spPr>
          <a:xfrm rot="16200000">
            <a:off x="1847215" y="441325"/>
            <a:ext cx="746760" cy="899160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2506345" y="671830"/>
            <a:ext cx="469900" cy="4375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1"/>
          <p:cNvSpPr txBox="1"/>
          <p:nvPr/>
        </p:nvSpPr>
        <p:spPr>
          <a:xfrm>
            <a:off x="1826260" y="517525"/>
            <a:ext cx="69659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22575" y="516890"/>
            <a:ext cx="3215640" cy="746760"/>
            <a:chOff x="4445" y="814"/>
            <a:chExt cx="5064" cy="1176"/>
          </a:xfrm>
        </p:grpSpPr>
        <p:sp>
          <p:nvSpPr>
            <p:cNvPr id="2" name="矩形 4"/>
            <p:cNvSpPr/>
            <p:nvPr/>
          </p:nvSpPr>
          <p:spPr>
            <a:xfrm rot="16200000">
              <a:off x="5258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4"/>
            <p:cNvSpPr/>
            <p:nvPr/>
          </p:nvSpPr>
          <p:spPr>
            <a:xfrm rot="16200000">
              <a:off x="7520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78480" y="640715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心理特征与外在表现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449705" y="1607820"/>
            <a:ext cx="9831070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70000"/>
              </a:lnSpc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以上种种心理特征导致了他们的外在表现，例如就是要跟家长反着来，冲动易怒，有自己的小秘密，甚至对家长撒谎等。</a:t>
            </a:r>
          </a:p>
          <a:p>
            <a:pPr algn="l" eaLnBrk="1" hangingPunct="1">
              <a:lnSpc>
                <a:spcPct val="170000"/>
              </a:lnSpc>
              <a:spcBef>
                <a:spcPct val="20000"/>
              </a:spcBef>
            </a:pP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在这个阶段，孩子们会通过挑战家庭常规性的事情，或者做一些相悖于家长愿望的事情，实现自己与家庭的分离；</a:t>
            </a:r>
          </a:p>
          <a:p>
            <a:pPr algn="l" eaLnBrk="1" hangingPunct="1">
              <a:lnSpc>
                <a:spcPct val="170000"/>
              </a:lnSpc>
              <a:spcBef>
                <a:spcPct val="20000"/>
              </a:spcBef>
            </a:pP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他们渴望尝试一些新鲜的事情，试图去探索自己的力量以及在这个世界上的重要性，他们会做出一些让家长担忧的事情，但其实并不一定明白这意味着什么。</a:t>
            </a:r>
          </a:p>
        </p:txBody>
      </p:sp>
      <p:sp>
        <p:nvSpPr>
          <p:cNvPr id="3" name="矩形 2"/>
          <p:cNvSpPr/>
          <p:nvPr/>
        </p:nvSpPr>
        <p:spPr>
          <a:xfrm rot="16200000">
            <a:off x="1847215" y="441325"/>
            <a:ext cx="746760" cy="899160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2506345" y="671830"/>
            <a:ext cx="469900" cy="4375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1"/>
          <p:cNvSpPr txBox="1"/>
          <p:nvPr/>
        </p:nvSpPr>
        <p:spPr>
          <a:xfrm>
            <a:off x="1826260" y="517525"/>
            <a:ext cx="69659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22575" y="516890"/>
            <a:ext cx="3215640" cy="746760"/>
            <a:chOff x="4445" y="814"/>
            <a:chExt cx="5064" cy="1176"/>
          </a:xfrm>
        </p:grpSpPr>
        <p:sp>
          <p:nvSpPr>
            <p:cNvPr id="2" name="矩形 4"/>
            <p:cNvSpPr/>
            <p:nvPr/>
          </p:nvSpPr>
          <p:spPr>
            <a:xfrm rot="16200000">
              <a:off x="5258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4"/>
            <p:cNvSpPr/>
            <p:nvPr/>
          </p:nvSpPr>
          <p:spPr>
            <a:xfrm rot="16200000">
              <a:off x="7520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78480" y="640715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心理特征与外在表现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449705" y="1607820"/>
            <a:ext cx="9831070" cy="25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70000"/>
              </a:lnSpc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爸爸妈妈们通常会认为这是对自己权力的一种挑战，为了权力之争可能会滋生“我一定要让TA服软听话”的心态，但其实这个时期爸爸妈妈们更应该做的，是教给孩子重要的人生技能（例如如何与人沟通），</a:t>
            </a:r>
            <a:r>
              <a:rPr sz="24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以尊重的心态支持他们去探索</a:t>
            </a: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72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98" y="1270"/>
            <a:ext cx="114680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3" y="5600835"/>
            <a:ext cx="1773098" cy="1257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4" y="-9053"/>
            <a:ext cx="1810297" cy="13042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478046" y="2265680"/>
            <a:ext cx="2383859" cy="2489532"/>
            <a:chOff x="3576193" y="792247"/>
            <a:chExt cx="5209282" cy="54402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812493" y="1271248"/>
              <a:ext cx="4539345" cy="44186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460734" y="907706"/>
              <a:ext cx="5440200" cy="520928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3190505" y="2543297"/>
            <a:ext cx="4803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93030" y="2745105"/>
            <a:ext cx="44024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mtClean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如何应对青春期的孩子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45" y="2892617"/>
            <a:ext cx="365761" cy="3657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47" y="4088721"/>
            <a:ext cx="301555" cy="30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>
            <a:off x="302107" y="33211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721394" y="5248275"/>
            <a:ext cx="655340" cy="655340"/>
          </a:xfrm>
          <a:prstGeom prst="ellipse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21394" y="4181475"/>
            <a:ext cx="655340" cy="655340"/>
          </a:xfrm>
          <a:prstGeom prst="ellipse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21394" y="3143250"/>
            <a:ext cx="655340" cy="655340"/>
          </a:xfrm>
          <a:prstGeom prst="ellipse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21394" y="2066925"/>
            <a:ext cx="655340" cy="655340"/>
          </a:xfrm>
          <a:prstGeom prst="ellipse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721394" y="1047750"/>
            <a:ext cx="655340" cy="655340"/>
          </a:xfrm>
          <a:prstGeom prst="ellipse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91437" y="1301116"/>
            <a:ext cx="115253" cy="4280545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920477" y="1243966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920477" y="2296478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20477" y="3344228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920477" y="4396740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920477" y="5444490"/>
            <a:ext cx="257174" cy="257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6620315" y="1336358"/>
            <a:ext cx="579120" cy="106680"/>
            <a:chOff x="6633963" y="1336358"/>
            <a:chExt cx="579120" cy="106680"/>
          </a:xfrm>
          <a:solidFill>
            <a:srgbClr val="595959"/>
          </a:solidFill>
        </p:grpSpPr>
        <p:sp>
          <p:nvSpPr>
            <p:cNvPr id="25" name="椭圆 24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20315" y="3439478"/>
            <a:ext cx="579120" cy="106680"/>
            <a:chOff x="6633963" y="1336358"/>
            <a:chExt cx="579120" cy="106680"/>
          </a:xfrm>
          <a:solidFill>
            <a:srgbClr val="595959"/>
          </a:solidFill>
        </p:grpSpPr>
        <p:sp>
          <p:nvSpPr>
            <p:cNvPr id="29" name="椭圆 28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20315" y="5534978"/>
            <a:ext cx="579120" cy="106680"/>
            <a:chOff x="6633963" y="1336358"/>
            <a:chExt cx="579120" cy="106680"/>
          </a:xfrm>
          <a:solidFill>
            <a:srgbClr val="595959"/>
          </a:solidFill>
        </p:grpSpPr>
        <p:sp>
          <p:nvSpPr>
            <p:cNvPr id="33" name="椭圆 32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21995" y="2387918"/>
            <a:ext cx="579120" cy="106680"/>
            <a:chOff x="6633963" y="1336358"/>
            <a:chExt cx="579120" cy="106680"/>
          </a:xfrm>
          <a:solidFill>
            <a:srgbClr val="595959"/>
          </a:solidFill>
        </p:grpSpPr>
        <p:sp>
          <p:nvSpPr>
            <p:cNvPr id="37" name="椭圆 36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21995" y="4491038"/>
            <a:ext cx="579120" cy="106680"/>
            <a:chOff x="6633963" y="1336358"/>
            <a:chExt cx="579120" cy="106680"/>
          </a:xfrm>
          <a:solidFill>
            <a:srgbClr val="595959"/>
          </a:solidFill>
        </p:grpSpPr>
        <p:sp>
          <p:nvSpPr>
            <p:cNvPr id="41" name="椭圆 40"/>
            <p:cNvSpPr/>
            <p:nvPr/>
          </p:nvSpPr>
          <p:spPr>
            <a:xfrm>
              <a:off x="663396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687018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106403" y="1336358"/>
              <a:ext cx="106680" cy="1066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半闭框 44"/>
          <p:cNvSpPr/>
          <p:nvPr/>
        </p:nvSpPr>
        <p:spPr>
          <a:xfrm rot="10800000">
            <a:off x="11404959" y="2722265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7" name="TextBox 53"/>
          <p:cNvSpPr txBox="1"/>
          <p:nvPr/>
        </p:nvSpPr>
        <p:spPr>
          <a:xfrm>
            <a:off x="9116013" y="401484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rgbClr val="595959"/>
                </a:solidFill>
              </a:rPr>
              <a:t>01</a:t>
            </a:r>
            <a:endParaRPr lang="zh-CN" altLang="en-US" sz="3600" dirty="0">
              <a:solidFill>
                <a:srgbClr val="595959"/>
              </a:solidFill>
            </a:endParaRPr>
          </a:p>
        </p:txBody>
      </p:sp>
      <p:sp>
        <p:nvSpPr>
          <p:cNvPr id="48" name="文本框 146"/>
          <p:cNvSpPr txBox="1"/>
          <p:nvPr/>
        </p:nvSpPr>
        <p:spPr>
          <a:xfrm>
            <a:off x="7452995" y="977265"/>
            <a:ext cx="40189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找出孩子的问题，而不要认为TA像你十几岁的时候一样——时代已经变了。而且，你印象中的“我十几岁的时候没这样啊”，大多数时候都是错觉，你青春期的时候，可能同样让你的父母头疼得很。</a:t>
            </a:r>
          </a:p>
        </p:txBody>
      </p:sp>
      <p:sp>
        <p:nvSpPr>
          <p:cNvPr id="50" name="半闭框 49"/>
          <p:cNvSpPr/>
          <p:nvPr/>
        </p:nvSpPr>
        <p:spPr>
          <a:xfrm>
            <a:off x="7452379" y="3458228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1" name="半闭框 50"/>
          <p:cNvSpPr/>
          <p:nvPr/>
        </p:nvSpPr>
        <p:spPr>
          <a:xfrm rot="10800000">
            <a:off x="11404959" y="4643510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3" name="TextBox 59"/>
          <p:cNvSpPr txBox="1"/>
          <p:nvPr/>
        </p:nvSpPr>
        <p:spPr>
          <a:xfrm>
            <a:off x="9275398" y="2899944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rgbClr val="595959"/>
                </a:solidFill>
              </a:rPr>
              <a:t>03</a:t>
            </a:r>
            <a:endParaRPr lang="zh-CN" altLang="en-US" sz="3600" dirty="0">
              <a:solidFill>
                <a:srgbClr val="595959"/>
              </a:solidFill>
            </a:endParaRPr>
          </a:p>
        </p:txBody>
      </p:sp>
      <p:sp>
        <p:nvSpPr>
          <p:cNvPr id="54" name="文本框 146"/>
          <p:cNvSpPr txBox="1"/>
          <p:nvPr/>
        </p:nvSpPr>
        <p:spPr>
          <a:xfrm>
            <a:off x="7477125" y="3439795"/>
            <a:ext cx="40195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时刻注意自己的行为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，是不是逼得孩子更加“叛逆”——孩子正努力弄清楚自己的身份、价值和能力，并不针对任何人。</a:t>
            </a:r>
          </a:p>
        </p:txBody>
      </p:sp>
      <p:sp>
        <p:nvSpPr>
          <p:cNvPr id="56" name="半闭框 55"/>
          <p:cNvSpPr/>
          <p:nvPr/>
        </p:nvSpPr>
        <p:spPr>
          <a:xfrm>
            <a:off x="7381259" y="5231881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7" name="半闭框 56"/>
          <p:cNvSpPr/>
          <p:nvPr/>
        </p:nvSpPr>
        <p:spPr>
          <a:xfrm rot="10800000">
            <a:off x="11471616" y="6366998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9" name="TextBox 65"/>
          <p:cNvSpPr txBox="1"/>
          <p:nvPr/>
        </p:nvSpPr>
        <p:spPr>
          <a:xfrm>
            <a:off x="9275398" y="4778372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rgbClr val="595959"/>
                </a:solidFill>
              </a:rPr>
              <a:t>05</a:t>
            </a:r>
            <a:endParaRPr lang="zh-CN" altLang="en-US" sz="3600" dirty="0">
              <a:solidFill>
                <a:srgbClr val="595959"/>
              </a:solidFill>
            </a:endParaRPr>
          </a:p>
        </p:txBody>
      </p:sp>
      <p:sp>
        <p:nvSpPr>
          <p:cNvPr id="60" name="文本框 146"/>
          <p:cNvSpPr txBox="1"/>
          <p:nvPr/>
        </p:nvSpPr>
        <p:spPr>
          <a:xfrm>
            <a:off x="7452360" y="5292725"/>
            <a:ext cx="406161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0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请用最大的耐心和包容</a:t>
            </a:r>
            <a:r>
              <a:rPr 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，理解孩子在青春期对于隐私的需要——这个阶段的不信任与不尊重，会留下难以愈合的伤痕。</a:t>
            </a:r>
          </a:p>
        </p:txBody>
      </p:sp>
      <p:sp>
        <p:nvSpPr>
          <p:cNvPr id="62" name="半闭框 61"/>
          <p:cNvSpPr/>
          <p:nvPr/>
        </p:nvSpPr>
        <p:spPr>
          <a:xfrm>
            <a:off x="1326787" y="1703214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63" name="半闭框 62"/>
          <p:cNvSpPr/>
          <p:nvPr/>
        </p:nvSpPr>
        <p:spPr>
          <a:xfrm rot="10800000">
            <a:off x="4361157" y="3408561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65" name="TextBox 71"/>
          <p:cNvSpPr txBox="1"/>
          <p:nvPr/>
        </p:nvSpPr>
        <p:spPr>
          <a:xfrm>
            <a:off x="2618946" y="1066825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rgbClr val="595959"/>
                </a:solidFill>
              </a:rPr>
              <a:t>02</a:t>
            </a:r>
            <a:endParaRPr lang="zh-CN" altLang="en-US" sz="3600" dirty="0">
              <a:solidFill>
                <a:srgbClr val="595959"/>
              </a:solidFill>
            </a:endParaRPr>
          </a:p>
        </p:txBody>
      </p:sp>
      <p:sp>
        <p:nvSpPr>
          <p:cNvPr id="66" name="文本框 146"/>
          <p:cNvSpPr txBox="1"/>
          <p:nvPr/>
        </p:nvSpPr>
        <p:spPr>
          <a:xfrm>
            <a:off x="1326515" y="1713230"/>
            <a:ext cx="32283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提醒自己，你的孩子正在长大，但还只有十几岁，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还不是成年人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，所以既不要将他们当成好哄的幼儿，也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不要指望他们能够很成熟地思考问题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8" name="半闭框 67"/>
          <p:cNvSpPr/>
          <p:nvPr/>
        </p:nvSpPr>
        <p:spPr>
          <a:xfrm>
            <a:off x="1326787" y="4429256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69" name="半闭框 68"/>
          <p:cNvSpPr/>
          <p:nvPr/>
        </p:nvSpPr>
        <p:spPr>
          <a:xfrm rot="10800000">
            <a:off x="4361792" y="6116188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71" name="TextBox 77"/>
          <p:cNvSpPr txBox="1"/>
          <p:nvPr/>
        </p:nvSpPr>
        <p:spPr>
          <a:xfrm>
            <a:off x="2571321" y="3798582"/>
            <a:ext cx="74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3600" dirty="0" smtClean="0">
                <a:solidFill>
                  <a:srgbClr val="595959"/>
                </a:solidFill>
              </a:rPr>
              <a:t>04</a:t>
            </a:r>
            <a:endParaRPr lang="zh-CN" altLang="en-US" sz="3600" dirty="0">
              <a:solidFill>
                <a:srgbClr val="595959"/>
              </a:solidFill>
            </a:endParaRPr>
          </a:p>
        </p:txBody>
      </p:sp>
      <p:sp>
        <p:nvSpPr>
          <p:cNvPr id="72" name="文本框 146"/>
          <p:cNvSpPr txBox="1"/>
          <p:nvPr/>
        </p:nvSpPr>
        <p:spPr>
          <a:xfrm>
            <a:off x="1267460" y="4429125"/>
            <a:ext cx="33489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请努力进入十几岁的孩子的内心世界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理解他们，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尊重他们</a:t>
            </a:r>
            <a:r>
              <a:rPr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在这段时期中所表现出来的个性（例如他们会喜欢某个明星，或突然迷上摇滚）。</a:t>
            </a:r>
          </a:p>
        </p:txBody>
      </p:sp>
      <p:sp>
        <p:nvSpPr>
          <p:cNvPr id="44" name="半闭框 43"/>
          <p:cNvSpPr/>
          <p:nvPr/>
        </p:nvSpPr>
        <p:spPr>
          <a:xfrm>
            <a:off x="7453014" y="977548"/>
            <a:ext cx="193146" cy="193146"/>
          </a:xfrm>
          <a:prstGeom prst="halfFrame">
            <a:avLst>
              <a:gd name="adj1" fmla="val 14473"/>
              <a:gd name="adj2" fmla="val 16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02107" y="28766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2727960" cy="2011680"/>
            <a:chOff x="0" y="0"/>
            <a:chExt cx="2727960" cy="201168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0667"/>
            <a:stretch>
              <a:fillRect/>
            </a:stretch>
          </p:blipFill>
          <p:spPr>
            <a:xfrm>
              <a:off x="0" y="0"/>
              <a:ext cx="1200720" cy="2011680"/>
            </a:xfrm>
            <a:prstGeom prst="rect">
              <a:avLst/>
            </a:prstGeom>
          </p:spPr>
        </p:pic>
        <p:sp>
          <p:nvSpPr>
            <p:cNvPr id="1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67815" y="544195"/>
              <a:ext cx="1160145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sz="3600" b="1" dirty="0">
                  <a:solidFill>
                    <a:srgbClr val="595959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sym typeface="Arial" panose="020B0604020202020204" pitchFamily="34" charset="0"/>
                </a:rPr>
                <a:t>小结</a:t>
              </a:r>
            </a:p>
          </p:txBody>
        </p:sp>
      </p:grpSp>
      <p:sp>
        <p:nvSpPr>
          <p:cNvPr id="9" name="Shape 6709"/>
          <p:cNvSpPr/>
          <p:nvPr/>
        </p:nvSpPr>
        <p:spPr>
          <a:xfrm>
            <a:off x="1567815" y="1706880"/>
            <a:ext cx="9566275" cy="4038600"/>
          </a:xfrm>
          <a:prstGeom prst="rect">
            <a:avLst/>
          </a:prstGeom>
          <a:solidFill>
            <a:srgbClr val="97D3C0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Macbook_Pr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7960" y="2346960"/>
            <a:ext cx="3133725" cy="257556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843145" y="1833880"/>
            <a:ext cx="629094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青春期的孩子可能让很多爸爸妈妈都头疼不已，还是那句话，十几岁孩子的青春期通常都是暂时性的（1-5年左右）；</a:t>
            </a: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如果家长不能理解所谓的“叛逆”是孩子寻求个性化的一部分，反而小题大做，可能会让孩子越走越歪；</a:t>
            </a: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反之，如果家长能够放轻松，理解这几年孩子正努力弄清楚自己的身份、价值和能力，尊重并包容地支持孩子去探索，就能成为孩子喜欢且信任的领路人。</a:t>
            </a:r>
          </a:p>
        </p:txBody>
      </p:sp>
      <p:pic>
        <p:nvPicPr>
          <p:cNvPr id="2" name="图片 1" descr="59L{6H_O5MV[0MHVRSK[DV1"/>
          <p:cNvPicPr>
            <a:picLocks noChangeAspect="1"/>
          </p:cNvPicPr>
          <p:nvPr/>
        </p:nvPicPr>
        <p:blipFill>
          <a:blip r:embed="rId5" cstate="print"/>
          <a:srcRect l="10319" r="6864"/>
          <a:stretch>
            <a:fillRect/>
          </a:stretch>
        </p:blipFill>
        <p:spPr>
          <a:xfrm>
            <a:off x="1845310" y="2473325"/>
            <a:ext cx="2359660" cy="2151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72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98" y="1270"/>
            <a:ext cx="114680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3" y="5600835"/>
            <a:ext cx="1773098" cy="1257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4" y="-9053"/>
            <a:ext cx="1810297" cy="13042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1844">
            <a:off x="3812493" y="1271248"/>
            <a:ext cx="4539345" cy="44186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1844">
            <a:off x="3460734" y="907706"/>
            <a:ext cx="5440200" cy="520928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72831" y="2765096"/>
            <a:ext cx="4656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8800" dirty="0">
              <a:solidFill>
                <a:srgbClr val="595959"/>
              </a:solidFill>
              <a:latin typeface="Impact" panose="020B0806030902050204" pitchFamily="34" charset="0"/>
              <a:ea typeface="方正兰亭超细黑简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5564" y="442166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无锡市</a:t>
            </a:r>
            <a:r>
              <a:rPr lang="zh-CN" altLang="en-US" dirty="0" smtClean="0"/>
              <a:t>青山高级中学制作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301472" y="275603"/>
            <a:ext cx="11588432" cy="6282440"/>
          </a:xfrm>
          <a:prstGeom prst="rect">
            <a:avLst/>
          </a:prstGeom>
          <a:solidFill>
            <a:srgbClr val="BBE3D8"/>
          </a:solidFill>
          <a:ln>
            <a:solidFill>
              <a:srgbClr val="97D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4620000">
            <a:off x="1050925" y="2540000"/>
            <a:ext cx="2386330" cy="1671320"/>
            <a:chOff x="4261" y="5362"/>
            <a:chExt cx="3758" cy="2632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 rot="17100000">
              <a:off x="7227" y="6724"/>
              <a:ext cx="792" cy="793"/>
            </a:xfrm>
            <a:prstGeom prst="ellipse">
              <a:avLst/>
            </a:pr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4261" y="5362"/>
              <a:ext cx="2862" cy="2633"/>
              <a:chOff x="1891686" y="3053079"/>
              <a:chExt cx="2216333" cy="2039259"/>
            </a:xfrm>
            <a:solidFill>
              <a:srgbClr val="97D3C0"/>
            </a:solidFill>
          </p:grpSpPr>
          <p:sp>
            <p:nvSpPr>
              <p:cNvPr id="4" name="Freeform 11"/>
              <p:cNvSpPr/>
              <p:nvPr/>
            </p:nvSpPr>
            <p:spPr bwMode="auto">
              <a:xfrm rot="17100000">
                <a:off x="3091171" y="3439437"/>
                <a:ext cx="755356" cy="649054"/>
              </a:xfrm>
              <a:custGeom>
                <a:avLst/>
                <a:gdLst>
                  <a:gd name="T0" fmla="*/ 148 w 671"/>
                  <a:gd name="T1" fmla="*/ 184 h 576"/>
                  <a:gd name="T2" fmla="*/ 0 w 671"/>
                  <a:gd name="T3" fmla="*/ 328 h 576"/>
                  <a:gd name="T4" fmla="*/ 323 w 671"/>
                  <a:gd name="T5" fmla="*/ 576 h 576"/>
                  <a:gd name="T6" fmla="*/ 420 w 671"/>
                  <a:gd name="T7" fmla="*/ 485 h 576"/>
                  <a:gd name="T8" fmla="*/ 671 w 671"/>
                  <a:gd name="T9" fmla="*/ 210 h 576"/>
                  <a:gd name="T10" fmla="*/ 323 w 671"/>
                  <a:gd name="T11" fmla="*/ 0 h 576"/>
                  <a:gd name="T12" fmla="*/ 148 w 671"/>
                  <a:gd name="T13" fmla="*/ 18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1" h="576">
                    <a:moveTo>
                      <a:pt x="148" y="184"/>
                    </a:moveTo>
                    <a:cubicBezTo>
                      <a:pt x="100" y="227"/>
                      <a:pt x="48" y="274"/>
                      <a:pt x="0" y="328"/>
                    </a:cubicBezTo>
                    <a:cubicBezTo>
                      <a:pt x="323" y="576"/>
                      <a:pt x="323" y="576"/>
                      <a:pt x="323" y="576"/>
                    </a:cubicBezTo>
                    <a:cubicBezTo>
                      <a:pt x="349" y="550"/>
                      <a:pt x="381" y="520"/>
                      <a:pt x="420" y="485"/>
                    </a:cubicBezTo>
                    <a:cubicBezTo>
                      <a:pt x="501" y="412"/>
                      <a:pt x="597" y="325"/>
                      <a:pt x="671" y="21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84" y="60"/>
                      <a:pt x="224" y="116"/>
                      <a:pt x="148" y="1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" name="Freeform 12"/>
              <p:cNvSpPr/>
              <p:nvPr/>
            </p:nvSpPr>
            <p:spPr bwMode="auto">
              <a:xfrm rot="17100000">
                <a:off x="3491375" y="3802663"/>
                <a:ext cx="551393" cy="681895"/>
              </a:xfrm>
              <a:custGeom>
                <a:avLst/>
                <a:gdLst>
                  <a:gd name="T0" fmla="*/ 0 w 489"/>
                  <a:gd name="T1" fmla="*/ 402 h 605"/>
                  <a:gd name="T2" fmla="*/ 203 w 489"/>
                  <a:gd name="T3" fmla="*/ 605 h 605"/>
                  <a:gd name="T4" fmla="*/ 405 w 489"/>
                  <a:gd name="T5" fmla="*/ 402 h 605"/>
                  <a:gd name="T6" fmla="*/ 489 w 489"/>
                  <a:gd name="T7" fmla="*/ 248 h 605"/>
                  <a:gd name="T8" fmla="*/ 166 w 489"/>
                  <a:gd name="T9" fmla="*/ 0 h 605"/>
                  <a:gd name="T10" fmla="*/ 0 w 489"/>
                  <a:gd name="T11" fmla="*/ 40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9" h="605">
                    <a:moveTo>
                      <a:pt x="0" y="402"/>
                    </a:moveTo>
                    <a:cubicBezTo>
                      <a:pt x="0" y="514"/>
                      <a:pt x="91" y="605"/>
                      <a:pt x="203" y="605"/>
                    </a:cubicBezTo>
                    <a:cubicBezTo>
                      <a:pt x="315" y="605"/>
                      <a:pt x="405" y="514"/>
                      <a:pt x="405" y="402"/>
                    </a:cubicBezTo>
                    <a:cubicBezTo>
                      <a:pt x="405" y="351"/>
                      <a:pt x="432" y="308"/>
                      <a:pt x="489" y="248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75" y="103"/>
                      <a:pt x="0" y="230"/>
                      <a:pt x="0" y="4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" name="Freeform 13"/>
              <p:cNvSpPr/>
              <p:nvPr/>
            </p:nvSpPr>
            <p:spPr bwMode="auto">
              <a:xfrm rot="17100000">
                <a:off x="2400364" y="4295065"/>
                <a:ext cx="735479" cy="859067"/>
              </a:xfrm>
              <a:custGeom>
                <a:avLst/>
                <a:gdLst>
                  <a:gd name="T0" fmla="*/ 574 w 653"/>
                  <a:gd name="T1" fmla="*/ 321 h 762"/>
                  <a:gd name="T2" fmla="*/ 530 w 653"/>
                  <a:gd name="T3" fmla="*/ 321 h 762"/>
                  <a:gd name="T4" fmla="*/ 530 w 653"/>
                  <a:gd name="T5" fmla="*/ 292 h 762"/>
                  <a:gd name="T6" fmla="*/ 529 w 653"/>
                  <a:gd name="T7" fmla="*/ 292 h 762"/>
                  <a:gd name="T8" fmla="*/ 562 w 653"/>
                  <a:gd name="T9" fmla="*/ 132 h 762"/>
                  <a:gd name="T10" fmla="*/ 178 w 653"/>
                  <a:gd name="T11" fmla="*/ 0 h 762"/>
                  <a:gd name="T12" fmla="*/ 124 w 653"/>
                  <a:gd name="T13" fmla="*/ 292 h 762"/>
                  <a:gd name="T14" fmla="*/ 124 w 653"/>
                  <a:gd name="T15" fmla="*/ 321 h 762"/>
                  <a:gd name="T16" fmla="*/ 79 w 653"/>
                  <a:gd name="T17" fmla="*/ 321 h 762"/>
                  <a:gd name="T18" fmla="*/ 35 w 653"/>
                  <a:gd name="T19" fmla="*/ 408 h 762"/>
                  <a:gd name="T20" fmla="*/ 262 w 653"/>
                  <a:gd name="T21" fmla="*/ 714 h 762"/>
                  <a:gd name="T22" fmla="*/ 391 w 653"/>
                  <a:gd name="T23" fmla="*/ 714 h 762"/>
                  <a:gd name="T24" fmla="*/ 617 w 653"/>
                  <a:gd name="T25" fmla="*/ 408 h 762"/>
                  <a:gd name="T26" fmla="*/ 574 w 653"/>
                  <a:gd name="T27" fmla="*/ 321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3" h="762">
                    <a:moveTo>
                      <a:pt x="574" y="321"/>
                    </a:moveTo>
                    <a:cubicBezTo>
                      <a:pt x="530" y="321"/>
                      <a:pt x="530" y="321"/>
                      <a:pt x="530" y="321"/>
                    </a:cubicBezTo>
                    <a:cubicBezTo>
                      <a:pt x="530" y="292"/>
                      <a:pt x="530" y="292"/>
                      <a:pt x="530" y="292"/>
                    </a:cubicBezTo>
                    <a:cubicBezTo>
                      <a:pt x="529" y="292"/>
                      <a:pt x="529" y="292"/>
                      <a:pt x="529" y="292"/>
                    </a:cubicBezTo>
                    <a:cubicBezTo>
                      <a:pt x="529" y="236"/>
                      <a:pt x="541" y="182"/>
                      <a:pt x="562" y="132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43" y="91"/>
                      <a:pt x="124" y="189"/>
                      <a:pt x="124" y="292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79" y="321"/>
                      <a:pt x="79" y="321"/>
                      <a:pt x="79" y="321"/>
                    </a:cubicBezTo>
                    <a:cubicBezTo>
                      <a:pt x="19" y="321"/>
                      <a:pt x="0" y="360"/>
                      <a:pt x="35" y="408"/>
                    </a:cubicBezTo>
                    <a:cubicBezTo>
                      <a:pt x="262" y="714"/>
                      <a:pt x="262" y="714"/>
                      <a:pt x="262" y="714"/>
                    </a:cubicBezTo>
                    <a:cubicBezTo>
                      <a:pt x="297" y="762"/>
                      <a:pt x="355" y="762"/>
                      <a:pt x="391" y="714"/>
                    </a:cubicBezTo>
                    <a:cubicBezTo>
                      <a:pt x="617" y="408"/>
                      <a:pt x="617" y="408"/>
                      <a:pt x="617" y="408"/>
                    </a:cubicBezTo>
                    <a:cubicBezTo>
                      <a:pt x="653" y="360"/>
                      <a:pt x="633" y="321"/>
                      <a:pt x="574" y="3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" name="Freeform 14"/>
              <p:cNvSpPr/>
              <p:nvPr/>
            </p:nvSpPr>
            <p:spPr bwMode="auto">
              <a:xfrm rot="17100000">
                <a:off x="1879154" y="4064921"/>
                <a:ext cx="687081" cy="662017"/>
              </a:xfrm>
              <a:custGeom>
                <a:avLst/>
                <a:gdLst>
                  <a:gd name="T0" fmla="*/ 0 w 610"/>
                  <a:gd name="T1" fmla="*/ 455 h 587"/>
                  <a:gd name="T2" fmla="*/ 384 w 610"/>
                  <a:gd name="T3" fmla="*/ 587 h 587"/>
                  <a:gd name="T4" fmla="*/ 610 w 610"/>
                  <a:gd name="T5" fmla="*/ 365 h 587"/>
                  <a:gd name="T6" fmla="*/ 433 w 610"/>
                  <a:gd name="T7" fmla="*/ 0 h 587"/>
                  <a:gd name="T8" fmla="*/ 0 w 610"/>
                  <a:gd name="T9" fmla="*/ 455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587">
                    <a:moveTo>
                      <a:pt x="0" y="455"/>
                    </a:moveTo>
                    <a:cubicBezTo>
                      <a:pt x="384" y="587"/>
                      <a:pt x="384" y="587"/>
                      <a:pt x="384" y="587"/>
                    </a:cubicBezTo>
                    <a:cubicBezTo>
                      <a:pt x="426" y="487"/>
                      <a:pt x="508" y="406"/>
                      <a:pt x="610" y="365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235" y="87"/>
                      <a:pt x="78" y="252"/>
                      <a:pt x="0" y="4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" name="Freeform 15"/>
              <p:cNvSpPr/>
              <p:nvPr/>
            </p:nvSpPr>
            <p:spPr bwMode="auto">
              <a:xfrm rot="17100000">
                <a:off x="2828052" y="3034604"/>
                <a:ext cx="517687" cy="746714"/>
              </a:xfrm>
              <a:custGeom>
                <a:avLst/>
                <a:gdLst>
                  <a:gd name="T0" fmla="*/ 414 w 460"/>
                  <a:gd name="T1" fmla="*/ 0 h 662"/>
                  <a:gd name="T2" fmla="*/ 33 w 460"/>
                  <a:gd name="T3" fmla="*/ 140 h 662"/>
                  <a:gd name="T4" fmla="*/ 55 w 460"/>
                  <a:gd name="T5" fmla="*/ 271 h 662"/>
                  <a:gd name="T6" fmla="*/ 0 w 460"/>
                  <a:gd name="T7" fmla="*/ 452 h 662"/>
                  <a:gd name="T8" fmla="*/ 348 w 460"/>
                  <a:gd name="T9" fmla="*/ 662 h 662"/>
                  <a:gd name="T10" fmla="*/ 460 w 460"/>
                  <a:gd name="T11" fmla="*/ 271 h 662"/>
                  <a:gd name="T12" fmla="*/ 414 w 460"/>
                  <a:gd name="T13" fmla="*/ 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662">
                    <a:moveTo>
                      <a:pt x="414" y="0"/>
                    </a:moveTo>
                    <a:cubicBezTo>
                      <a:pt x="33" y="140"/>
                      <a:pt x="33" y="140"/>
                      <a:pt x="33" y="140"/>
                    </a:cubicBezTo>
                    <a:cubicBezTo>
                      <a:pt x="47" y="181"/>
                      <a:pt x="55" y="226"/>
                      <a:pt x="55" y="271"/>
                    </a:cubicBezTo>
                    <a:cubicBezTo>
                      <a:pt x="55" y="342"/>
                      <a:pt x="35" y="398"/>
                      <a:pt x="0" y="452"/>
                    </a:cubicBezTo>
                    <a:cubicBezTo>
                      <a:pt x="348" y="662"/>
                      <a:pt x="348" y="662"/>
                      <a:pt x="348" y="662"/>
                    </a:cubicBezTo>
                    <a:cubicBezTo>
                      <a:pt x="413" y="558"/>
                      <a:pt x="460" y="431"/>
                      <a:pt x="460" y="271"/>
                    </a:cubicBezTo>
                    <a:cubicBezTo>
                      <a:pt x="460" y="176"/>
                      <a:pt x="444" y="85"/>
                      <a:pt x="4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" name="Freeform 16"/>
              <p:cNvSpPr/>
              <p:nvPr/>
            </p:nvSpPr>
            <p:spPr bwMode="auto">
              <a:xfrm rot="17100000">
                <a:off x="1812915" y="3588802"/>
                <a:ext cx="783877" cy="495217"/>
              </a:xfrm>
              <a:custGeom>
                <a:avLst/>
                <a:gdLst>
                  <a:gd name="T0" fmla="*/ 331 w 696"/>
                  <a:gd name="T1" fmla="*/ 0 h 439"/>
                  <a:gd name="T2" fmla="*/ 0 w 696"/>
                  <a:gd name="T3" fmla="*/ 70 h 439"/>
                  <a:gd name="T4" fmla="*/ 177 w 696"/>
                  <a:gd name="T5" fmla="*/ 435 h 439"/>
                  <a:gd name="T6" fmla="*/ 331 w 696"/>
                  <a:gd name="T7" fmla="*/ 405 h 439"/>
                  <a:gd name="T8" fmla="*/ 493 w 696"/>
                  <a:gd name="T9" fmla="*/ 439 h 439"/>
                  <a:gd name="T10" fmla="*/ 696 w 696"/>
                  <a:gd name="T11" fmla="*/ 86 h 439"/>
                  <a:gd name="T12" fmla="*/ 331 w 696"/>
                  <a:gd name="T13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6" h="439">
                    <a:moveTo>
                      <a:pt x="331" y="0"/>
                    </a:moveTo>
                    <a:cubicBezTo>
                      <a:pt x="213" y="0"/>
                      <a:pt x="101" y="25"/>
                      <a:pt x="0" y="70"/>
                    </a:cubicBezTo>
                    <a:cubicBezTo>
                      <a:pt x="177" y="435"/>
                      <a:pt x="177" y="435"/>
                      <a:pt x="177" y="435"/>
                    </a:cubicBezTo>
                    <a:cubicBezTo>
                      <a:pt x="224" y="416"/>
                      <a:pt x="276" y="405"/>
                      <a:pt x="331" y="405"/>
                    </a:cubicBezTo>
                    <a:cubicBezTo>
                      <a:pt x="388" y="405"/>
                      <a:pt x="443" y="417"/>
                      <a:pt x="493" y="439"/>
                    </a:cubicBezTo>
                    <a:cubicBezTo>
                      <a:pt x="696" y="86"/>
                      <a:pt x="696" y="86"/>
                      <a:pt x="696" y="86"/>
                    </a:cubicBezTo>
                    <a:cubicBezTo>
                      <a:pt x="586" y="31"/>
                      <a:pt x="462" y="0"/>
                      <a:pt x="3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0" name="Freeform 17"/>
              <p:cNvSpPr/>
              <p:nvPr/>
            </p:nvSpPr>
            <p:spPr bwMode="auto">
              <a:xfrm rot="17100000">
                <a:off x="2174409" y="3057400"/>
                <a:ext cx="685352" cy="676710"/>
              </a:xfrm>
              <a:custGeom>
                <a:avLst/>
                <a:gdLst>
                  <a:gd name="T0" fmla="*/ 203 w 609"/>
                  <a:gd name="T1" fmla="*/ 0 h 600"/>
                  <a:gd name="T2" fmla="*/ 0 w 609"/>
                  <a:gd name="T3" fmla="*/ 353 h 600"/>
                  <a:gd name="T4" fmla="*/ 228 w 609"/>
                  <a:gd name="T5" fmla="*/ 600 h 600"/>
                  <a:gd name="T6" fmla="*/ 609 w 609"/>
                  <a:gd name="T7" fmla="*/ 460 h 600"/>
                  <a:gd name="T8" fmla="*/ 203 w 609"/>
                  <a:gd name="T9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600">
                    <a:moveTo>
                      <a:pt x="203" y="0"/>
                    </a:moveTo>
                    <a:cubicBezTo>
                      <a:pt x="0" y="353"/>
                      <a:pt x="0" y="353"/>
                      <a:pt x="0" y="353"/>
                    </a:cubicBezTo>
                    <a:cubicBezTo>
                      <a:pt x="107" y="399"/>
                      <a:pt x="191" y="489"/>
                      <a:pt x="228" y="600"/>
                    </a:cubicBezTo>
                    <a:cubicBezTo>
                      <a:pt x="609" y="460"/>
                      <a:pt x="609" y="460"/>
                      <a:pt x="609" y="460"/>
                    </a:cubicBezTo>
                    <a:cubicBezTo>
                      <a:pt x="538" y="259"/>
                      <a:pt x="391" y="94"/>
                      <a:pt x="2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1" name="Freeform 18"/>
            <p:cNvSpPr/>
            <p:nvPr/>
          </p:nvSpPr>
          <p:spPr bwMode="auto">
            <a:xfrm rot="17100000">
              <a:off x="5774" y="5783"/>
              <a:ext cx="644" cy="435"/>
            </a:xfrm>
            <a:custGeom>
              <a:avLst/>
              <a:gdLst>
                <a:gd name="T0" fmla="*/ 395 w 442"/>
                <a:gd name="T1" fmla="*/ 299 h 299"/>
                <a:gd name="T2" fmla="*/ 373 w 442"/>
                <a:gd name="T3" fmla="*/ 293 h 299"/>
                <a:gd name="T4" fmla="*/ 26 w 442"/>
                <a:gd name="T5" fmla="*/ 83 h 299"/>
                <a:gd name="T6" fmla="*/ 12 w 442"/>
                <a:gd name="T7" fmla="*/ 26 h 299"/>
                <a:gd name="T8" fmla="*/ 69 w 442"/>
                <a:gd name="T9" fmla="*/ 12 h 299"/>
                <a:gd name="T10" fmla="*/ 416 w 442"/>
                <a:gd name="T11" fmla="*/ 222 h 299"/>
                <a:gd name="T12" fmla="*/ 430 w 442"/>
                <a:gd name="T13" fmla="*/ 279 h 299"/>
                <a:gd name="T14" fmla="*/ 395 w 442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299">
                  <a:moveTo>
                    <a:pt x="395" y="299"/>
                  </a:moveTo>
                  <a:cubicBezTo>
                    <a:pt x="387" y="299"/>
                    <a:pt x="380" y="297"/>
                    <a:pt x="373" y="29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6" y="71"/>
                    <a:pt x="0" y="46"/>
                    <a:pt x="12" y="26"/>
                  </a:cubicBezTo>
                  <a:cubicBezTo>
                    <a:pt x="24" y="7"/>
                    <a:pt x="49" y="0"/>
                    <a:pt x="69" y="12"/>
                  </a:cubicBezTo>
                  <a:cubicBezTo>
                    <a:pt x="416" y="222"/>
                    <a:pt x="416" y="222"/>
                    <a:pt x="416" y="222"/>
                  </a:cubicBezTo>
                  <a:cubicBezTo>
                    <a:pt x="436" y="234"/>
                    <a:pt x="442" y="260"/>
                    <a:pt x="430" y="279"/>
                  </a:cubicBezTo>
                  <a:cubicBezTo>
                    <a:pt x="422" y="292"/>
                    <a:pt x="409" y="299"/>
                    <a:pt x="395" y="2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7D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 rot="17100000">
              <a:off x="5092" y="5559"/>
              <a:ext cx="677" cy="327"/>
            </a:xfrm>
            <a:custGeom>
              <a:avLst/>
              <a:gdLst>
                <a:gd name="T0" fmla="*/ 47 w 465"/>
                <a:gd name="T1" fmla="*/ 225 h 225"/>
                <a:gd name="T2" fmla="*/ 8 w 465"/>
                <a:gd name="T3" fmla="*/ 198 h 225"/>
                <a:gd name="T4" fmla="*/ 32 w 465"/>
                <a:gd name="T5" fmla="*/ 145 h 225"/>
                <a:gd name="T6" fmla="*/ 404 w 465"/>
                <a:gd name="T7" fmla="*/ 8 h 225"/>
                <a:gd name="T8" fmla="*/ 457 w 465"/>
                <a:gd name="T9" fmla="*/ 32 h 225"/>
                <a:gd name="T10" fmla="*/ 432 w 465"/>
                <a:gd name="T11" fmla="*/ 85 h 225"/>
                <a:gd name="T12" fmla="*/ 61 w 465"/>
                <a:gd name="T13" fmla="*/ 222 h 225"/>
                <a:gd name="T14" fmla="*/ 47 w 465"/>
                <a:gd name="T1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225">
                  <a:moveTo>
                    <a:pt x="47" y="225"/>
                  </a:moveTo>
                  <a:cubicBezTo>
                    <a:pt x="30" y="225"/>
                    <a:pt x="14" y="215"/>
                    <a:pt x="8" y="198"/>
                  </a:cubicBezTo>
                  <a:cubicBezTo>
                    <a:pt x="0" y="176"/>
                    <a:pt x="11" y="153"/>
                    <a:pt x="32" y="145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25" y="0"/>
                    <a:pt x="449" y="11"/>
                    <a:pt x="457" y="32"/>
                  </a:cubicBezTo>
                  <a:cubicBezTo>
                    <a:pt x="465" y="54"/>
                    <a:pt x="454" y="78"/>
                    <a:pt x="432" y="85"/>
                  </a:cubicBezTo>
                  <a:cubicBezTo>
                    <a:pt x="61" y="222"/>
                    <a:pt x="61" y="222"/>
                    <a:pt x="61" y="222"/>
                  </a:cubicBezTo>
                  <a:cubicBezTo>
                    <a:pt x="56" y="224"/>
                    <a:pt x="51" y="225"/>
                    <a:pt x="47" y="22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7D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 rot="17100000">
              <a:off x="4584" y="5746"/>
              <a:ext cx="432" cy="642"/>
            </a:xfrm>
            <a:custGeom>
              <a:avLst/>
              <a:gdLst>
                <a:gd name="T0" fmla="*/ 47 w 297"/>
                <a:gd name="T1" fmla="*/ 441 h 441"/>
                <a:gd name="T2" fmla="*/ 26 w 297"/>
                <a:gd name="T3" fmla="*/ 436 h 441"/>
                <a:gd name="T4" fmla="*/ 11 w 297"/>
                <a:gd name="T5" fmla="*/ 379 h 441"/>
                <a:gd name="T6" fmla="*/ 214 w 297"/>
                <a:gd name="T7" fmla="*/ 26 h 441"/>
                <a:gd name="T8" fmla="*/ 271 w 297"/>
                <a:gd name="T9" fmla="*/ 11 h 441"/>
                <a:gd name="T10" fmla="*/ 286 w 297"/>
                <a:gd name="T11" fmla="*/ 68 h 441"/>
                <a:gd name="T12" fmla="*/ 83 w 297"/>
                <a:gd name="T13" fmla="*/ 420 h 441"/>
                <a:gd name="T14" fmla="*/ 47 w 297"/>
                <a:gd name="T1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441">
                  <a:moveTo>
                    <a:pt x="47" y="441"/>
                  </a:moveTo>
                  <a:cubicBezTo>
                    <a:pt x="40" y="441"/>
                    <a:pt x="33" y="439"/>
                    <a:pt x="26" y="436"/>
                  </a:cubicBezTo>
                  <a:cubicBezTo>
                    <a:pt x="7" y="424"/>
                    <a:pt x="0" y="399"/>
                    <a:pt x="11" y="379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25" y="7"/>
                    <a:pt x="251" y="0"/>
                    <a:pt x="271" y="11"/>
                  </a:cubicBezTo>
                  <a:cubicBezTo>
                    <a:pt x="290" y="22"/>
                    <a:pt x="297" y="48"/>
                    <a:pt x="286" y="68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75" y="434"/>
                    <a:pt x="61" y="441"/>
                    <a:pt x="47" y="44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7D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 rot="17100000">
              <a:off x="4417" y="6458"/>
              <a:ext cx="394" cy="663"/>
            </a:xfrm>
            <a:custGeom>
              <a:avLst/>
              <a:gdLst>
                <a:gd name="T0" fmla="*/ 224 w 271"/>
                <a:gd name="T1" fmla="*/ 455 h 455"/>
                <a:gd name="T2" fmla="*/ 186 w 271"/>
                <a:gd name="T3" fmla="*/ 431 h 455"/>
                <a:gd name="T4" fmla="*/ 10 w 271"/>
                <a:gd name="T5" fmla="*/ 66 h 455"/>
                <a:gd name="T6" fmla="*/ 29 w 271"/>
                <a:gd name="T7" fmla="*/ 10 h 455"/>
                <a:gd name="T8" fmla="*/ 84 w 271"/>
                <a:gd name="T9" fmla="*/ 30 h 455"/>
                <a:gd name="T10" fmla="*/ 261 w 271"/>
                <a:gd name="T11" fmla="*/ 395 h 455"/>
                <a:gd name="T12" fmla="*/ 242 w 271"/>
                <a:gd name="T13" fmla="*/ 450 h 455"/>
                <a:gd name="T14" fmla="*/ 224 w 271"/>
                <a:gd name="T15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455">
                  <a:moveTo>
                    <a:pt x="224" y="455"/>
                  </a:moveTo>
                  <a:cubicBezTo>
                    <a:pt x="208" y="455"/>
                    <a:pt x="193" y="446"/>
                    <a:pt x="186" y="43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45"/>
                    <a:pt x="8" y="20"/>
                    <a:pt x="29" y="10"/>
                  </a:cubicBezTo>
                  <a:cubicBezTo>
                    <a:pt x="50" y="0"/>
                    <a:pt x="74" y="9"/>
                    <a:pt x="84" y="30"/>
                  </a:cubicBezTo>
                  <a:cubicBezTo>
                    <a:pt x="261" y="395"/>
                    <a:pt x="261" y="395"/>
                    <a:pt x="261" y="395"/>
                  </a:cubicBezTo>
                  <a:cubicBezTo>
                    <a:pt x="271" y="416"/>
                    <a:pt x="262" y="441"/>
                    <a:pt x="242" y="450"/>
                  </a:cubicBezTo>
                  <a:cubicBezTo>
                    <a:pt x="236" y="453"/>
                    <a:pt x="230" y="455"/>
                    <a:pt x="224" y="45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7D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 rot="17100000">
              <a:off x="4608" y="7184"/>
              <a:ext cx="704" cy="325"/>
            </a:xfrm>
            <a:custGeom>
              <a:avLst/>
              <a:gdLst>
                <a:gd name="T0" fmla="*/ 438 w 484"/>
                <a:gd name="T1" fmla="*/ 223 h 223"/>
                <a:gd name="T2" fmla="*/ 424 w 484"/>
                <a:gd name="T3" fmla="*/ 220 h 223"/>
                <a:gd name="T4" fmla="*/ 33 w 484"/>
                <a:gd name="T5" fmla="*/ 85 h 223"/>
                <a:gd name="T6" fmla="*/ 7 w 484"/>
                <a:gd name="T7" fmla="*/ 33 h 223"/>
                <a:gd name="T8" fmla="*/ 60 w 484"/>
                <a:gd name="T9" fmla="*/ 7 h 223"/>
                <a:gd name="T10" fmla="*/ 451 w 484"/>
                <a:gd name="T11" fmla="*/ 142 h 223"/>
                <a:gd name="T12" fmla="*/ 477 w 484"/>
                <a:gd name="T13" fmla="*/ 195 h 223"/>
                <a:gd name="T14" fmla="*/ 438 w 484"/>
                <a:gd name="T1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223">
                  <a:moveTo>
                    <a:pt x="438" y="223"/>
                  </a:moveTo>
                  <a:cubicBezTo>
                    <a:pt x="433" y="223"/>
                    <a:pt x="429" y="222"/>
                    <a:pt x="424" y="220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11" y="78"/>
                    <a:pt x="0" y="54"/>
                    <a:pt x="7" y="33"/>
                  </a:cubicBezTo>
                  <a:cubicBezTo>
                    <a:pt x="15" y="11"/>
                    <a:pt x="38" y="0"/>
                    <a:pt x="60" y="7"/>
                  </a:cubicBezTo>
                  <a:cubicBezTo>
                    <a:pt x="451" y="142"/>
                    <a:pt x="451" y="142"/>
                    <a:pt x="451" y="142"/>
                  </a:cubicBezTo>
                  <a:cubicBezTo>
                    <a:pt x="473" y="150"/>
                    <a:pt x="484" y="173"/>
                    <a:pt x="477" y="195"/>
                  </a:cubicBezTo>
                  <a:cubicBezTo>
                    <a:pt x="471" y="212"/>
                    <a:pt x="455" y="223"/>
                    <a:pt x="438" y="22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7D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1" name="Freeform 28"/>
            <p:cNvSpPr/>
            <p:nvPr/>
          </p:nvSpPr>
          <p:spPr bwMode="auto">
            <a:xfrm rot="17100000">
              <a:off x="6158" y="6340"/>
              <a:ext cx="605" cy="490"/>
            </a:xfrm>
            <a:custGeom>
              <a:avLst/>
              <a:gdLst>
                <a:gd name="T0" fmla="*/ 369 w 416"/>
                <a:gd name="T1" fmla="*/ 337 h 337"/>
                <a:gd name="T2" fmla="*/ 344 w 416"/>
                <a:gd name="T3" fmla="*/ 328 h 337"/>
                <a:gd name="T4" fmla="*/ 21 w 416"/>
                <a:gd name="T5" fmla="*/ 80 h 337"/>
                <a:gd name="T6" fmla="*/ 14 w 416"/>
                <a:gd name="T7" fmla="*/ 22 h 337"/>
                <a:gd name="T8" fmla="*/ 72 w 416"/>
                <a:gd name="T9" fmla="*/ 14 h 337"/>
                <a:gd name="T10" fmla="*/ 395 w 416"/>
                <a:gd name="T11" fmla="*/ 263 h 337"/>
                <a:gd name="T12" fmla="*/ 402 w 416"/>
                <a:gd name="T13" fmla="*/ 321 h 337"/>
                <a:gd name="T14" fmla="*/ 369 w 416"/>
                <a:gd name="T1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337">
                  <a:moveTo>
                    <a:pt x="369" y="337"/>
                  </a:moveTo>
                  <a:cubicBezTo>
                    <a:pt x="360" y="337"/>
                    <a:pt x="352" y="334"/>
                    <a:pt x="344" y="328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3" y="66"/>
                    <a:pt x="0" y="40"/>
                    <a:pt x="14" y="22"/>
                  </a:cubicBezTo>
                  <a:cubicBezTo>
                    <a:pt x="28" y="4"/>
                    <a:pt x="54" y="0"/>
                    <a:pt x="72" y="14"/>
                  </a:cubicBezTo>
                  <a:cubicBezTo>
                    <a:pt x="395" y="263"/>
                    <a:pt x="395" y="263"/>
                    <a:pt x="395" y="263"/>
                  </a:cubicBezTo>
                  <a:cubicBezTo>
                    <a:pt x="413" y="277"/>
                    <a:pt x="416" y="303"/>
                    <a:pt x="402" y="321"/>
                  </a:cubicBezTo>
                  <a:cubicBezTo>
                    <a:pt x="394" y="331"/>
                    <a:pt x="382" y="337"/>
                    <a:pt x="369" y="33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7D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rgbClr val="595959"/>
                </a:solidFill>
              </a:endParaRPr>
            </a:p>
          </p:txBody>
        </p:sp>
      </p:grpSp>
      <p:sp>
        <p:nvSpPr>
          <p:cNvPr id="121" name="稻壳儿小白白(http://dwz.cn/Wu2UP)"/>
          <p:cNvSpPr txBox="1">
            <a:spLocks noChangeArrowheads="1"/>
          </p:cNvSpPr>
          <p:nvPr/>
        </p:nvSpPr>
        <p:spPr bwMode="auto">
          <a:xfrm>
            <a:off x="3353435" y="1744345"/>
            <a:ext cx="8049895" cy="30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Arial" panose="020B0604020202020204" pitchFamily="34" charset="0"/>
              </a:rPr>
              <a:t> 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Arial" panose="020B0604020202020204" pitchFamily="34" charset="0"/>
              </a:rPr>
              <a:t>孩子处于青春期，是整个成长过程中与父母冲突最密集的阶段。很多时候爸爸妈妈为孩子的叛逆行为感到担心、发愁甚至恼怒，其实只是没有意识到这个阶段的孩子在生理和心理上发生的剧变，因而无法做出合适的应对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0" y="0"/>
            <a:ext cx="3913505" cy="2011680"/>
            <a:chOff x="0" y="0"/>
            <a:chExt cx="3913505" cy="201168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0667"/>
            <a:stretch>
              <a:fillRect/>
            </a:stretch>
          </p:blipFill>
          <p:spPr>
            <a:xfrm>
              <a:off x="0" y="0"/>
              <a:ext cx="1200720" cy="2011680"/>
            </a:xfrm>
            <a:prstGeom prst="rect">
              <a:avLst/>
            </a:prstGeom>
          </p:spPr>
        </p:pic>
        <p:sp>
          <p:nvSpPr>
            <p:cNvPr id="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405255" y="526415"/>
              <a:ext cx="2508250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sz="2800" b="1" dirty="0">
                  <a:solidFill>
                    <a:srgbClr val="595959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sym typeface="Arial" panose="020B0604020202020204" pitchFamily="34" charset="0"/>
                </a:rPr>
                <a:t>身边的故事</a:t>
              </a:r>
            </a:p>
          </p:txBody>
        </p:sp>
      </p:grpSp>
      <p:sp>
        <p:nvSpPr>
          <p:cNvPr id="23" name="Rectangle 45"/>
          <p:cNvSpPr/>
          <p:nvPr/>
        </p:nvSpPr>
        <p:spPr>
          <a:xfrm>
            <a:off x="7172325" y="1135380"/>
            <a:ext cx="4039870" cy="522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solidFill>
                <a:srgbClr val="97D3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4215130" y="1135380"/>
            <a:ext cx="2893060" cy="1792605"/>
          </a:xfrm>
          <a:prstGeom prst="rect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41"/>
          <p:cNvSpPr/>
          <p:nvPr/>
        </p:nvSpPr>
        <p:spPr>
          <a:xfrm>
            <a:off x="907415" y="3071495"/>
            <a:ext cx="4112895" cy="3284855"/>
          </a:xfrm>
          <a:prstGeom prst="rect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43"/>
          <p:cNvSpPr/>
          <p:nvPr/>
        </p:nvSpPr>
        <p:spPr>
          <a:xfrm>
            <a:off x="5083810" y="3070860"/>
            <a:ext cx="2024380" cy="3286125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7301230" y="1225550"/>
            <a:ext cx="3781425" cy="503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rgbClr val="97D3C0"/>
                </a:solidFill>
                <a:latin typeface="微软雅黑" panose="020B0503020204020204" pitchFamily="34" charset="-122"/>
              </a:rPr>
              <a:t>     “没看见我房门上的警示吗？”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97D3C0"/>
                </a:solidFill>
                <a:latin typeface="微软雅黑" panose="020B0503020204020204" pitchFamily="34" charset="-122"/>
              </a:rPr>
              <a:t>     “看见了，怎么啦，闲人免进？你觉得妈妈是闲人吗？我觉得你现在是越来越没有礼貌了……”  </a:t>
            </a:r>
          </a:p>
          <a:p>
            <a:pPr>
              <a:spcBef>
                <a:spcPct val="20000"/>
              </a:spcBef>
            </a:pPr>
            <a:r>
              <a:rPr dirty="0">
                <a:solidFill>
                  <a:srgbClr val="97D3C0"/>
                </a:solidFill>
                <a:latin typeface="微软雅黑" panose="020B0503020204020204" pitchFamily="34" charset="-122"/>
              </a:rPr>
              <a:t>       </a:t>
            </a:r>
            <a:r>
              <a:rPr lang="en-US" altLang="zh-CN"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A</a:t>
            </a:r>
            <a:r>
              <a:rPr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忍不住开始教训女儿</a:t>
            </a:r>
            <a:r>
              <a:rPr dirty="0" err="1">
                <a:solidFill>
                  <a:srgbClr val="97D3C0"/>
                </a:solidFill>
                <a:latin typeface="微软雅黑" panose="020B0503020204020204" pitchFamily="34" charset="-122"/>
              </a:rPr>
              <a:t>，她觉得很生气，好端端的在家里贴上这样的标签语，是什么意思呢？这是想造反啊</a:t>
            </a:r>
            <a:r>
              <a:rPr dirty="0">
                <a:solidFill>
                  <a:srgbClr val="97D3C0"/>
                </a:solidFill>
                <a:latin typeface="微软雅黑" panose="020B0503020204020204" pitchFamily="34" charset="-122"/>
              </a:rPr>
              <a:t>？</a:t>
            </a:r>
          </a:p>
          <a:p>
            <a:pPr>
              <a:spcBef>
                <a:spcPct val="20000"/>
              </a:spcBef>
            </a:pPr>
            <a:r>
              <a:rPr dirty="0">
                <a:solidFill>
                  <a:srgbClr val="97D3C0"/>
                </a:solidFill>
                <a:latin typeface="微软雅黑" panose="020B0503020204020204" pitchFamily="34" charset="-122"/>
              </a:rPr>
              <a:t>       </a:t>
            </a:r>
            <a:r>
              <a:rPr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听着</a:t>
            </a:r>
            <a:r>
              <a:rPr lang="en-US" altLang="zh-CN"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A</a:t>
            </a:r>
            <a:r>
              <a:rPr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的说教</a:t>
            </a:r>
            <a:r>
              <a:rPr dirty="0" err="1">
                <a:solidFill>
                  <a:srgbClr val="97D3C0"/>
                </a:solidFill>
                <a:latin typeface="微软雅黑" panose="020B0503020204020204" pitchFamily="34" charset="-122"/>
              </a:rPr>
              <a:t>，她女儿眨巴眨巴眼睛，一句话也不说，低头做功课去了</a:t>
            </a:r>
            <a:r>
              <a:rPr dirty="0">
                <a:solidFill>
                  <a:srgbClr val="97D3C0"/>
                </a:solidFill>
                <a:latin typeface="微软雅黑" panose="020B0503020204020204" pitchFamily="34" charset="-122"/>
              </a:rPr>
              <a:t>。</a:t>
            </a:r>
          </a:p>
          <a:p>
            <a:pPr>
              <a:spcBef>
                <a:spcPct val="20000"/>
              </a:spcBef>
            </a:pPr>
            <a:r>
              <a:rPr dirty="0">
                <a:solidFill>
                  <a:srgbClr val="97D3C0"/>
                </a:solidFill>
                <a:latin typeface="微软雅黑" panose="020B0503020204020204" pitchFamily="34" charset="-122"/>
              </a:rPr>
              <a:t>       </a:t>
            </a:r>
            <a:r>
              <a:rPr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下一次</a:t>
            </a:r>
            <a:r>
              <a:rPr lang="en-US" altLang="zh-CN"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A</a:t>
            </a:r>
            <a:r>
              <a:rPr dirty="0" err="1" smtClean="0">
                <a:solidFill>
                  <a:srgbClr val="97D3C0"/>
                </a:solidFill>
                <a:latin typeface="微软雅黑" panose="020B0503020204020204" pitchFamily="34" charset="-122"/>
              </a:rPr>
              <a:t>再想进入女儿的房间时</a:t>
            </a:r>
            <a:r>
              <a:rPr dirty="0" err="1">
                <a:solidFill>
                  <a:srgbClr val="97D3C0"/>
                </a:solidFill>
                <a:latin typeface="微软雅黑" panose="020B0503020204020204" pitchFamily="34" charset="-122"/>
              </a:rPr>
              <a:t>，发现女儿把房门反锁了，拼命敲门以后才不情不愿地过来开门</a:t>
            </a:r>
            <a:r>
              <a:rPr dirty="0">
                <a:solidFill>
                  <a:srgbClr val="97D3C0"/>
                </a:solidFill>
                <a:latin typeface="微软雅黑" panose="020B0503020204020204" pitchFamily="34" charset="-122"/>
              </a:rPr>
              <a:t>。</a:t>
            </a:r>
          </a:p>
          <a:p>
            <a:pPr>
              <a:spcBef>
                <a:spcPct val="20000"/>
              </a:spcBef>
            </a:pPr>
            <a:endParaRPr dirty="0">
              <a:solidFill>
                <a:srgbClr val="97D3C0"/>
              </a:solidFill>
              <a:latin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r>
              <a:rPr dirty="0">
                <a:solidFill>
                  <a:srgbClr val="97D3C0"/>
                </a:solidFill>
                <a:latin typeface="微软雅黑" panose="020B0503020204020204" pitchFamily="34" charset="-122"/>
              </a:rPr>
              <a:t>      </a:t>
            </a:r>
            <a:r>
              <a:rPr dirty="0" err="1">
                <a:solidFill>
                  <a:srgbClr val="595959"/>
                </a:solidFill>
                <a:latin typeface="微软雅黑" panose="020B0503020204020204" pitchFamily="34" charset="-122"/>
              </a:rPr>
              <a:t>怎么样，</a:t>
            </a:r>
            <a:r>
              <a:rPr dirty="0" err="1" smtClean="0">
                <a:solidFill>
                  <a:srgbClr val="595959"/>
                </a:solidFill>
                <a:latin typeface="微软雅黑" panose="020B0503020204020204" pitchFamily="34" charset="-122"/>
              </a:rPr>
              <a:t>有没有发现我同事</a:t>
            </a:r>
            <a:r>
              <a:rPr lang="en-US" altLang="zh-CN" dirty="0" err="1" smtClean="0">
                <a:solidFill>
                  <a:srgbClr val="595959"/>
                </a:solidFill>
                <a:latin typeface="微软雅黑" panose="020B0503020204020204" pitchFamily="34" charset="-122"/>
              </a:rPr>
              <a:t>A</a:t>
            </a:r>
            <a:r>
              <a:rPr dirty="0" err="1" smtClean="0">
                <a:solidFill>
                  <a:srgbClr val="595959"/>
                </a:solidFill>
                <a:latin typeface="微软雅黑" panose="020B0503020204020204" pitchFamily="34" charset="-122"/>
              </a:rPr>
              <a:t>家里的这个场景</a:t>
            </a:r>
            <a:r>
              <a:rPr dirty="0" err="1">
                <a:solidFill>
                  <a:srgbClr val="595959"/>
                </a:solidFill>
                <a:latin typeface="微软雅黑" panose="020B0503020204020204" pitchFamily="34" charset="-122"/>
              </a:rPr>
              <a:t>，似曾相识</a:t>
            </a:r>
            <a:r>
              <a:rPr dirty="0">
                <a:solidFill>
                  <a:srgbClr val="595959"/>
                </a:solidFill>
                <a:latin typeface="微软雅黑" panose="020B0503020204020204" pitchFamily="34" charset="-122"/>
              </a:rPr>
              <a:t>？</a:t>
            </a:r>
          </a:p>
        </p:txBody>
      </p:sp>
      <p:sp>
        <p:nvSpPr>
          <p:cNvPr id="4" name="矩形 3"/>
          <p:cNvSpPr/>
          <p:nvPr/>
        </p:nvSpPr>
        <p:spPr>
          <a:xfrm>
            <a:off x="4298315" y="1225550"/>
            <a:ext cx="280987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周末和我的同事</a:t>
            </a:r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一起逛街</a:t>
            </a:r>
            <a:r>
              <a:rPr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，吃饭的时候，茉莉说起她的女儿，一脸愁色</a:t>
            </a:r>
            <a:r>
              <a:rPr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：“这个年纪的孩子，真不知道她在想什么。”</a:t>
            </a: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1028065" y="3071495"/>
            <a:ext cx="3871595" cy="32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同事</a:t>
            </a:r>
            <a:r>
              <a:rPr lang="en-US"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r>
              <a:rPr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的女儿刚上初二</a:t>
            </a:r>
            <a:r>
              <a:rPr dirty="0" err="1">
                <a:solidFill>
                  <a:schemeClr val="bg1"/>
                </a:solidFill>
                <a:latin typeface="微软雅黑" panose="020B0503020204020204" pitchFamily="34" charset="-122"/>
              </a:rPr>
              <a:t>，这几天，在房门上贴了张纸条：学习重地，闲人免进！旁边还有一些色彩醒目的卡通图画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</a:p>
          <a:p>
            <a:pPr>
              <a:spcBef>
                <a:spcPct val="20000"/>
              </a:spcBef>
            </a:pP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同事</a:t>
            </a:r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r>
              <a:rPr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看到这样的纸条</a:t>
            </a:r>
            <a:r>
              <a:rPr dirty="0" err="1">
                <a:solidFill>
                  <a:schemeClr val="bg1"/>
                </a:solidFill>
                <a:latin typeface="微软雅黑" panose="020B0503020204020204" pitchFamily="34" charset="-122"/>
              </a:rPr>
              <a:t>，嗤之以鼻，还是像以前一样推门而进，她女儿立刻就炸毛了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</a:rPr>
              <a:t>：</a:t>
            </a:r>
          </a:p>
          <a:p>
            <a:pPr>
              <a:spcBef>
                <a:spcPct val="20000"/>
              </a:spcBef>
            </a:pP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</a:rPr>
              <a:t>     “你怎么进来啦？”</a:t>
            </a:r>
          </a:p>
          <a:p>
            <a:pPr>
              <a:spcBef>
                <a:spcPct val="20000"/>
              </a:spcBef>
            </a:pP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</a:rPr>
              <a:t>     “怎么，妈妈不可以进你的房间吗？”</a:t>
            </a:r>
            <a:r>
              <a:rPr dirty="0" err="1">
                <a:solidFill>
                  <a:schemeClr val="bg1"/>
                </a:solidFill>
                <a:latin typeface="微软雅黑" panose="020B0503020204020204" pitchFamily="34" charset="-122"/>
              </a:rPr>
              <a:t>听到女儿不耐烦的语气</a:t>
            </a:r>
            <a:r>
              <a:rPr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，</a:t>
            </a:r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r>
              <a:rPr dirty="0" err="1" smtClean="0">
                <a:solidFill>
                  <a:schemeClr val="bg1"/>
                </a:solidFill>
                <a:latin typeface="微软雅黑" panose="020B0503020204020204" pitchFamily="34" charset="-122"/>
              </a:rPr>
              <a:t>也有点生气了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</a:p>
        </p:txBody>
      </p:sp>
      <p:pic>
        <p:nvPicPr>
          <p:cNvPr id="2" name="图片 1" descr="B4NLR0UKTIVWMCWKMD$VCVK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415" y="1137920"/>
            <a:ext cx="3187700" cy="186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7822" y="290306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72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98" y="1270"/>
            <a:ext cx="114680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3" y="5600835"/>
            <a:ext cx="1773098" cy="1257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4" y="-9053"/>
            <a:ext cx="1810297" cy="130424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6746181">
            <a:off x="1978148" y="1761772"/>
            <a:ext cx="3528572" cy="3684988"/>
            <a:chOff x="3576193" y="792247"/>
            <a:chExt cx="5209282" cy="54402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812493" y="1271248"/>
              <a:ext cx="4539345" cy="441865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460734" y="907706"/>
              <a:ext cx="5440200" cy="5209282"/>
            </a:xfrm>
            <a:prstGeom prst="rect">
              <a:avLst/>
            </a:prstGeom>
          </p:spPr>
        </p:pic>
      </p:grpSp>
      <p:sp>
        <p:nvSpPr>
          <p:cNvPr id="19" name="MH_SubTitle_1"/>
          <p:cNvSpPr/>
          <p:nvPr>
            <p:custDataLst>
              <p:tags r:id="rId1"/>
            </p:custDataLst>
          </p:nvPr>
        </p:nvSpPr>
        <p:spPr>
          <a:xfrm>
            <a:off x="6850380" y="2110740"/>
            <a:ext cx="3976370" cy="65595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/>
          <p:nvPr>
            <p:custDataLst>
              <p:tags r:id="rId2"/>
            </p:custDataLst>
          </p:nvPr>
        </p:nvSpPr>
        <p:spPr>
          <a:xfrm>
            <a:off x="6276623" y="2110741"/>
            <a:ext cx="654401" cy="655763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BBE3D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1" name="MH_SubTitle_2"/>
          <p:cNvSpPr/>
          <p:nvPr>
            <p:custDataLst>
              <p:tags r:id="rId3"/>
            </p:custDataLst>
          </p:nvPr>
        </p:nvSpPr>
        <p:spPr>
          <a:xfrm>
            <a:off x="6850380" y="3129280"/>
            <a:ext cx="3976370" cy="6565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_2"/>
          <p:cNvSpPr/>
          <p:nvPr>
            <p:custDataLst>
              <p:tags r:id="rId4"/>
            </p:custDataLst>
          </p:nvPr>
        </p:nvSpPr>
        <p:spPr>
          <a:xfrm>
            <a:off x="6276623" y="3129215"/>
            <a:ext cx="654401" cy="655763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BBE3D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3" name="MH_SubTitle_3"/>
          <p:cNvSpPr/>
          <p:nvPr>
            <p:custDataLst>
              <p:tags r:id="rId5"/>
            </p:custDataLst>
          </p:nvPr>
        </p:nvSpPr>
        <p:spPr>
          <a:xfrm>
            <a:off x="6859905" y="4147820"/>
            <a:ext cx="3967480" cy="6565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_3"/>
          <p:cNvSpPr/>
          <p:nvPr>
            <p:custDataLst>
              <p:tags r:id="rId6"/>
            </p:custDataLst>
          </p:nvPr>
        </p:nvSpPr>
        <p:spPr>
          <a:xfrm>
            <a:off x="6276623" y="4157849"/>
            <a:ext cx="654401" cy="655763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BBE3D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7" name="矩形 26"/>
          <p:cNvSpPr/>
          <p:nvPr/>
        </p:nvSpPr>
        <p:spPr>
          <a:xfrm>
            <a:off x="7129780" y="2195195"/>
            <a:ext cx="35452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孩子进入青春期的征兆</a:t>
            </a:r>
          </a:p>
        </p:txBody>
      </p:sp>
      <p:sp>
        <p:nvSpPr>
          <p:cNvPr id="29" name="矩形 28"/>
          <p:cNvSpPr/>
          <p:nvPr/>
        </p:nvSpPr>
        <p:spPr>
          <a:xfrm>
            <a:off x="7129780" y="3227705"/>
            <a:ext cx="30537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青春期孩子的特征</a:t>
            </a:r>
          </a:p>
        </p:txBody>
      </p:sp>
      <p:sp>
        <p:nvSpPr>
          <p:cNvPr id="31" name="矩形 30"/>
          <p:cNvSpPr/>
          <p:nvPr/>
        </p:nvSpPr>
        <p:spPr>
          <a:xfrm>
            <a:off x="7129780" y="4245610"/>
            <a:ext cx="34550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如何应对青春期的孩子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475865" y="2643505"/>
            <a:ext cx="2763520" cy="170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进入青春期该怎么办？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72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98" y="1270"/>
            <a:ext cx="114680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3" y="5600835"/>
            <a:ext cx="1773098" cy="1257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4" y="-9053"/>
            <a:ext cx="1810297" cy="13042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478046" y="2265680"/>
            <a:ext cx="2383859" cy="2489532"/>
            <a:chOff x="3576193" y="792247"/>
            <a:chExt cx="5209282" cy="54402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812493" y="1271248"/>
              <a:ext cx="4539345" cy="44186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460734" y="907706"/>
              <a:ext cx="5440200" cy="520928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3190505" y="2543297"/>
            <a:ext cx="4803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2095" y="2571115"/>
            <a:ext cx="48837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孩子进入</a:t>
            </a:r>
            <a:endParaRPr lang="zh-CN" altLang="en-US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/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青春期的征兆</a:t>
            </a:r>
          </a:p>
        </p:txBody>
      </p:sp>
      <p:sp>
        <p:nvSpPr>
          <p:cNvPr id="15" name="矩形 14"/>
          <p:cNvSpPr/>
          <p:nvPr/>
        </p:nvSpPr>
        <p:spPr>
          <a:xfrm flipV="1">
            <a:off x="5383112" y="4211670"/>
            <a:ext cx="120700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20" y="2701482"/>
            <a:ext cx="365761" cy="3657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77" y="4022681"/>
            <a:ext cx="301555" cy="30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18895" y="1176020"/>
            <a:ext cx="7426325" cy="2388235"/>
          </a:xfrm>
          <a:prstGeom prst="rect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449705" y="1264285"/>
            <a:ext cx="7164070" cy="22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孩子进入青春期是悄无声息的，可能突然有一天，爸爸妈妈们就发现，自己的孩子怎么突然就变得难缠了——但其实，孩子的青春期，有很多征兆可寻。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怎样分辨孩子是不是进入了青春期呢？有一句看似滑稽实则很有道理的话可以总结：“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当你的孩子不再觉得你无所不能的时候。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8" name="Rectangle 3"/>
          <p:cNvSpPr/>
          <p:nvPr/>
        </p:nvSpPr>
        <p:spPr>
          <a:xfrm>
            <a:off x="1318895" y="3724275"/>
            <a:ext cx="2562225" cy="25095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30000" t="-3000" r="-17000" b="-60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4"/>
          <p:cNvSpPr/>
          <p:nvPr/>
        </p:nvSpPr>
        <p:spPr>
          <a:xfrm>
            <a:off x="8863158" y="1176211"/>
            <a:ext cx="2562049" cy="2387659"/>
          </a:xfrm>
          <a:prstGeom prst="rect">
            <a:avLst/>
          </a:prstGeom>
          <a:blipFill>
            <a:blip r:embed="rId4" cstate="print"/>
            <a:stretch>
              <a:fillRect l="-30000" t="-3000" r="-17000" b="-60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矩形 17"/>
          <p:cNvSpPr/>
          <p:nvPr/>
        </p:nvSpPr>
        <p:spPr>
          <a:xfrm>
            <a:off x="4016375" y="3724275"/>
            <a:ext cx="7426325" cy="2508885"/>
          </a:xfrm>
          <a:prstGeom prst="rect">
            <a:avLst/>
          </a:prstGeom>
          <a:solidFill>
            <a:srgbClr val="9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稻壳儿小白白(http://dwz.cn/Wu2UP)"/>
          <p:cNvSpPr txBox="1">
            <a:spLocks noChangeArrowheads="1"/>
          </p:cNvSpPr>
          <p:nvPr/>
        </p:nvSpPr>
        <p:spPr bwMode="auto">
          <a:xfrm>
            <a:off x="4147185" y="3802380"/>
            <a:ext cx="7164070" cy="243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当你的孩子对你的每个要求都说“不”的时候，这已经是孩子进入青春期的宣告了。我明白爸爸妈妈们在这一刻的感受，你们担忧、愤怒，试图用更严厉的惩罚和控制来让孩子变回原来的“乖宝宝”。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但我也不得不说，请谨慎对待这个时期的孩子，因为如果孩子的青春期不发生在十几岁，就有可能发生在二十岁、三十岁，到那时一旦“叛逆”起来，后果可能更严重。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72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98" y="1270"/>
            <a:ext cx="114680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3" y="5600835"/>
            <a:ext cx="1773098" cy="1257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4" y="-9053"/>
            <a:ext cx="1810297" cy="13042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478046" y="2265680"/>
            <a:ext cx="2383859" cy="2489532"/>
            <a:chOff x="3576193" y="792247"/>
            <a:chExt cx="5209282" cy="54402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812493" y="1271248"/>
              <a:ext cx="4539345" cy="44186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1844">
              <a:off x="3460734" y="907706"/>
              <a:ext cx="5440200" cy="520928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3190505" y="2543297"/>
            <a:ext cx="4803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94630" y="2745740"/>
            <a:ext cx="3779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青春期孩子的特征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10" y="2871662"/>
            <a:ext cx="365761" cy="3657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12" y="4103326"/>
            <a:ext cx="301555" cy="30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449705" y="1264285"/>
            <a:ext cx="9831070" cy="42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十八岁以前，其实并没有绝对的坏孩子，爸爸妈妈可以先放松一下紧绷的神经——想要完美地度过孩子的青春期是很困难的，如果真有，孩子很可能在你的完美主义要求下苦苦挣扎，埋下更严重的祸根。</a:t>
            </a:r>
          </a:p>
          <a:p>
            <a:pPr algn="l" eaLnBrk="1" hangingPunct="1">
              <a:lnSpc>
                <a:spcPct val="160000"/>
              </a:lnSpc>
              <a:spcBef>
                <a:spcPct val="20000"/>
              </a:spcBef>
            </a:pPr>
            <a:r>
              <a:rPr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我们先来看看孩子为什么在青春期表现出与过去完全不同的个性，原本很乖的孩子变得非常“叛逆”、“难管教”。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7822" y="299098"/>
            <a:ext cx="11588432" cy="628244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667"/>
          <a:stretch>
            <a:fillRect/>
          </a:stretch>
        </p:blipFill>
        <p:spPr>
          <a:xfrm>
            <a:off x="0" y="0"/>
            <a:ext cx="1200785" cy="201168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1449705" y="1374775"/>
            <a:ext cx="9831070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首先，这个阶段的孩子，无论他们喜欢与否，他们的身体和性发育都在成熟的过程中，他们都经历着自己无法控制的生物学过程。</a:t>
            </a:r>
          </a:p>
          <a:p>
            <a:pPr algn="l" eaLnBrk="1" hangingPunct="1">
              <a:lnSpc>
                <a:spcPct val="160000"/>
              </a:lnSpc>
              <a:spcBef>
                <a:spcPct val="20000"/>
              </a:spcBef>
            </a:pP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生理成熟的过程，伴随着强烈而突然的荷尔蒙变化，会造成情绪的突然波动，所以你看到孩子会变得情绪化，可能上一秒很开心，下一秒就会生气地大吼大叫；</a:t>
            </a:r>
          </a:p>
          <a:p>
            <a:pPr algn="l" eaLnBrk="1" hangingPunct="1">
              <a:lnSpc>
                <a:spcPct val="160000"/>
              </a:lnSpc>
              <a:spcBef>
                <a:spcPct val="20000"/>
              </a:spcBef>
            </a:pPr>
            <a:r>
              <a:rPr sz="2400" b="1" dirty="0" smtClean="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       负责很多“成熟”功能（例如情绪控制、冲动控制等）的前额皮质，还未成熟，孩子主要通过大脑边缘的系统（也就是所谓的“原脑”）处理感情和做出决定，所以你看到孩子</a:t>
            </a:r>
            <a:r>
              <a:rPr sz="24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比较冲动、暴躁，容易冒险</a:t>
            </a:r>
            <a:r>
              <a:rPr 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 rot="16200000">
            <a:off x="1847215" y="441325"/>
            <a:ext cx="746760" cy="899160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2506345" y="671830"/>
            <a:ext cx="469900" cy="4375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1"/>
          <p:cNvSpPr txBox="1"/>
          <p:nvPr/>
        </p:nvSpPr>
        <p:spPr>
          <a:xfrm>
            <a:off x="1826260" y="517525"/>
            <a:ext cx="69659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22575" y="516890"/>
            <a:ext cx="3215640" cy="746760"/>
            <a:chOff x="4445" y="814"/>
            <a:chExt cx="5064" cy="1176"/>
          </a:xfrm>
        </p:grpSpPr>
        <p:sp>
          <p:nvSpPr>
            <p:cNvPr id="2" name="矩形 4"/>
            <p:cNvSpPr/>
            <p:nvPr/>
          </p:nvSpPr>
          <p:spPr>
            <a:xfrm rot="16200000">
              <a:off x="5258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4"/>
            <p:cNvSpPr/>
            <p:nvPr/>
          </p:nvSpPr>
          <p:spPr>
            <a:xfrm rot="16200000">
              <a:off x="7520" y="1"/>
              <a:ext cx="1176" cy="2803"/>
            </a:xfrm>
            <a:custGeom>
              <a:avLst/>
              <a:gdLst/>
              <a:ahLst/>
              <a:cxnLst/>
              <a:rect l="l" t="t" r="r" b="b"/>
              <a:pathLst>
                <a:path w="1224136" h="3136793">
                  <a:moveTo>
                    <a:pt x="0" y="0"/>
                  </a:moveTo>
                  <a:lnTo>
                    <a:pt x="150406" y="0"/>
                  </a:lnTo>
                  <a:cubicBezTo>
                    <a:pt x="172933" y="234562"/>
                    <a:pt x="371215" y="417093"/>
                    <a:pt x="612128" y="417093"/>
                  </a:cubicBezTo>
                  <a:cubicBezTo>
                    <a:pt x="853042" y="417093"/>
                    <a:pt x="1051323" y="234562"/>
                    <a:pt x="1073850" y="0"/>
                  </a:cubicBezTo>
                  <a:lnTo>
                    <a:pt x="1224136" y="0"/>
                  </a:lnTo>
                  <a:lnTo>
                    <a:pt x="1224136" y="3136793"/>
                  </a:lnTo>
                  <a:lnTo>
                    <a:pt x="0" y="3136793"/>
                  </a:lnTo>
                  <a:close/>
                </a:path>
              </a:pathLst>
            </a:custGeom>
            <a:solidFill>
              <a:srgbClr val="97D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78480" y="640715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生理原因和心理变化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834</Words>
  <Application>Microsoft Office PowerPoint</Application>
  <PresentationFormat>自定义</PresentationFormat>
  <Paragraphs>81</Paragraphs>
  <Slides>18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李俊</cp:lastModifiedBy>
  <cp:revision>41</cp:revision>
  <dcterms:created xsi:type="dcterms:W3CDTF">2017-09-09T11:31:00Z</dcterms:created>
  <dcterms:modified xsi:type="dcterms:W3CDTF">2018-05-26T11:14:18Z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